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Rot="1" noChangeArrowheads="1" noTextEdit="1"/>
          </p:cNvSpPr>
          <p:nvPr>
            <p:ph type="sldImg"/>
          </p:nvPr>
        </p:nvSpPr>
        <p:spPr/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35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7295">
              <a:spcBef>
                <a:spcPct val="0"/>
              </a:spcBef>
            </a:pPr>
            <a:endParaRPr lang="zh-CN" altLang="en-US"/>
          </a:p>
        </p:txBody>
      </p:sp>
      <p:sp>
        <p:nvSpPr>
          <p:cNvPr id="19354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A50103E-B8D2-41DE-9A56-3E0E785E1650}" type="slidenum">
              <a:rPr lang="zh-CN" altLang="en-US" sz="1200" i="0">
                <a:latin typeface="Calibri" panose="020F0502020204030204" charset="0"/>
                <a:ea typeface="微软雅黑" panose="020B0503020204020204" charset="-122"/>
              </a:rPr>
            </a:fld>
            <a:endParaRPr lang="en-US" altLang="zh-CN" sz="1200" i="0"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35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7295">
              <a:spcBef>
                <a:spcPct val="0"/>
              </a:spcBef>
            </a:pPr>
            <a:endParaRPr lang="zh-CN" altLang="en-US"/>
          </a:p>
        </p:txBody>
      </p:sp>
      <p:sp>
        <p:nvSpPr>
          <p:cNvPr id="19354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A50103E-B8D2-41DE-9A56-3E0E785E1650}" type="slidenum">
              <a:rPr lang="zh-CN" altLang="en-US" sz="1200" i="0">
                <a:latin typeface="Calibri" panose="020F0502020204030204" charset="0"/>
                <a:ea typeface="微软雅黑" panose="020B0503020204020204" charset="-122"/>
              </a:rPr>
            </a:fld>
            <a:endParaRPr lang="en-US" altLang="zh-CN" sz="1200" i="0"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35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7295">
              <a:spcBef>
                <a:spcPct val="0"/>
              </a:spcBef>
            </a:pPr>
            <a:endParaRPr lang="zh-CN" altLang="en-US"/>
          </a:p>
        </p:txBody>
      </p:sp>
      <p:sp>
        <p:nvSpPr>
          <p:cNvPr id="19354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A50103E-B8D2-41DE-9A56-3E0E785E1650}" type="slidenum">
              <a:rPr lang="zh-CN" altLang="en-US" sz="1200" i="0">
                <a:latin typeface="Calibri" panose="020F0502020204030204" charset="0"/>
                <a:ea typeface="微软雅黑" panose="020B0503020204020204" charset="-122"/>
              </a:rPr>
            </a:fld>
            <a:endParaRPr lang="en-US" altLang="zh-CN" sz="1200" i="0"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35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7295">
              <a:spcBef>
                <a:spcPct val="0"/>
              </a:spcBef>
            </a:pPr>
            <a:endParaRPr lang="zh-CN" altLang="en-US"/>
          </a:p>
        </p:txBody>
      </p:sp>
      <p:sp>
        <p:nvSpPr>
          <p:cNvPr id="19354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A50103E-B8D2-41DE-9A56-3E0E785E1650}" type="slidenum">
              <a:rPr lang="zh-CN" altLang="en-US" sz="1200" i="0">
                <a:latin typeface="Calibri" panose="020F0502020204030204" charset="0"/>
                <a:ea typeface="微软雅黑" panose="020B0503020204020204" charset="-122"/>
              </a:rPr>
            </a:fld>
            <a:endParaRPr lang="en-US" altLang="zh-CN" sz="1200" i="0"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35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7295">
              <a:spcBef>
                <a:spcPct val="0"/>
              </a:spcBef>
            </a:pPr>
            <a:endParaRPr lang="zh-CN" altLang="en-US"/>
          </a:p>
        </p:txBody>
      </p:sp>
      <p:sp>
        <p:nvSpPr>
          <p:cNvPr id="19354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A50103E-B8D2-41DE-9A56-3E0E785E1650}" type="slidenum">
              <a:rPr lang="zh-CN" altLang="en-US" sz="1200" i="0">
                <a:latin typeface="Calibri" panose="020F0502020204030204" charset="0"/>
                <a:ea typeface="微软雅黑" panose="020B0503020204020204" charset="-122"/>
              </a:rPr>
            </a:fld>
            <a:endParaRPr lang="en-US" altLang="zh-CN" sz="1200" i="0"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35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7295">
              <a:spcBef>
                <a:spcPct val="0"/>
              </a:spcBef>
            </a:pPr>
            <a:endParaRPr lang="zh-CN" altLang="en-US"/>
          </a:p>
        </p:txBody>
      </p:sp>
      <p:sp>
        <p:nvSpPr>
          <p:cNvPr id="19354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A50103E-B8D2-41DE-9A56-3E0E785E1650}" type="slidenum">
              <a:rPr lang="zh-CN" altLang="en-US" sz="1200" i="0">
                <a:latin typeface="Calibri" panose="020F0502020204030204" charset="0"/>
                <a:ea typeface="微软雅黑" panose="020B0503020204020204" charset="-122"/>
              </a:rPr>
            </a:fld>
            <a:endParaRPr lang="en-US" altLang="zh-CN" sz="1200" i="0"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35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7295">
              <a:spcBef>
                <a:spcPct val="0"/>
              </a:spcBef>
            </a:pPr>
            <a:endParaRPr lang="zh-CN" altLang="en-US"/>
          </a:p>
        </p:txBody>
      </p:sp>
      <p:sp>
        <p:nvSpPr>
          <p:cNvPr id="19354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A50103E-B8D2-41DE-9A56-3E0E785E1650}" type="slidenum">
              <a:rPr lang="zh-CN" altLang="en-US" sz="1200" i="0">
                <a:latin typeface="Calibri" panose="020F0502020204030204" charset="0"/>
                <a:ea typeface="微软雅黑" panose="020B0503020204020204" charset="-122"/>
              </a:rPr>
            </a:fld>
            <a:endParaRPr lang="en-US" altLang="zh-CN" sz="1200" i="0"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85" name="Picture 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" y="0"/>
            <a:ext cx="12188156" cy="685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86" name="Picture 22" descr="未标题-8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71" y="-98407"/>
            <a:ext cx="8928034" cy="637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87" name="Picture 23" descr="未标题-8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49" y="-107930"/>
            <a:ext cx="5759971" cy="411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88" name="Picture 24" descr="未标题-8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124" y="3260121"/>
            <a:ext cx="3372813" cy="29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89" name="Picture 25" descr="未标题-8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45" y="3285517"/>
            <a:ext cx="3372812" cy="29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90" name="Picture 26" descr="未标题-8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01" y="3285517"/>
            <a:ext cx="3372813" cy="29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91" name="Picture 27" descr="未标题-8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92" y="3285517"/>
            <a:ext cx="3372813" cy="29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92" name="矩形 134"/>
          <p:cNvSpPr>
            <a:spLocks noChangeArrowheads="1"/>
          </p:cNvSpPr>
          <p:nvPr/>
        </p:nvSpPr>
        <p:spPr bwMode="auto">
          <a:xfrm>
            <a:off x="3071738" y="3788661"/>
            <a:ext cx="1320555" cy="1297940"/>
          </a:xfrm>
          <a:prstGeom prst="rect">
            <a:avLst/>
          </a:prstGeom>
          <a:noFill/>
          <a:ln>
            <a:noFill/>
          </a:ln>
          <a:effectLst>
            <a:outerShdw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8" rIns="68579" bIns="34288">
            <a:spAutoFit/>
          </a:bodyPr>
          <a:lstStyle/>
          <a:p>
            <a:pPr algn="ctr" defTabSz="685800"/>
            <a:r>
              <a:rPr lang="zh-CN" altLang="en-US" sz="8000" b="1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方正兰亭细黑_GBK"/>
                <a:sym typeface="微软雅黑" panose="020B0503020204020204" charset="-122"/>
              </a:rPr>
              <a:t>操</a:t>
            </a:r>
            <a:endParaRPr lang="zh-CN" altLang="en-US" sz="8000" b="1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方正兰亭细黑_GBK"/>
              <a:sym typeface="微软雅黑" panose="020B0503020204020204" charset="-122"/>
            </a:endParaRPr>
          </a:p>
        </p:txBody>
      </p:sp>
      <p:sp>
        <p:nvSpPr>
          <p:cNvPr id="292893" name="矩形 134"/>
          <p:cNvSpPr>
            <a:spLocks noChangeArrowheads="1"/>
          </p:cNvSpPr>
          <p:nvPr/>
        </p:nvSpPr>
        <p:spPr bwMode="auto">
          <a:xfrm>
            <a:off x="4733543" y="3796597"/>
            <a:ext cx="1218974" cy="1297940"/>
          </a:xfrm>
          <a:prstGeom prst="rect">
            <a:avLst/>
          </a:prstGeom>
          <a:noFill/>
          <a:ln>
            <a:noFill/>
          </a:ln>
          <a:effectLst>
            <a:outerShdw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8" rIns="68579" bIns="34288">
            <a:spAutoFit/>
          </a:bodyPr>
          <a:lstStyle/>
          <a:p>
            <a:pPr algn="ctr" defTabSz="685800"/>
            <a:r>
              <a:rPr lang="zh-CN" altLang="en-US" sz="8000" b="1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方正兰亭细黑_GBK"/>
                <a:sym typeface="微软雅黑" panose="020B0503020204020204" charset="-122"/>
              </a:rPr>
              <a:t>作</a:t>
            </a:r>
            <a:endParaRPr lang="zh-CN" altLang="en-US" sz="8000" b="1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方正兰亭细黑_GBK"/>
              <a:sym typeface="微软雅黑" panose="020B0503020204020204" charset="-122"/>
            </a:endParaRPr>
          </a:p>
        </p:txBody>
      </p:sp>
      <p:sp>
        <p:nvSpPr>
          <p:cNvPr id="292894" name="矩形 134"/>
          <p:cNvSpPr>
            <a:spLocks noChangeArrowheads="1"/>
          </p:cNvSpPr>
          <p:nvPr/>
        </p:nvSpPr>
        <p:spPr bwMode="auto">
          <a:xfrm>
            <a:off x="6168377" y="3796597"/>
            <a:ext cx="1584032" cy="1297940"/>
          </a:xfrm>
          <a:prstGeom prst="rect">
            <a:avLst/>
          </a:prstGeom>
          <a:noFill/>
          <a:ln>
            <a:noFill/>
          </a:ln>
          <a:effectLst>
            <a:outerShdw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8" rIns="68579" bIns="34288">
            <a:spAutoFit/>
          </a:bodyPr>
          <a:lstStyle/>
          <a:p>
            <a:pPr algn="ctr" defTabSz="685800"/>
            <a:r>
              <a:rPr lang="zh-CN" altLang="en-US" sz="8000" b="1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方正兰亭细黑_GBK"/>
                <a:sym typeface="微软雅黑" panose="020B0503020204020204" charset="-122"/>
              </a:rPr>
              <a:t>指</a:t>
            </a:r>
            <a:endParaRPr lang="zh-CN" altLang="en-US" sz="8000" b="1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方正兰亭细黑_GBK"/>
              <a:sym typeface="微软雅黑" panose="020B0503020204020204" charset="-122"/>
            </a:endParaRPr>
          </a:p>
        </p:txBody>
      </p:sp>
      <p:sp>
        <p:nvSpPr>
          <p:cNvPr id="292895" name="矩形 134"/>
          <p:cNvSpPr>
            <a:spLocks noChangeArrowheads="1"/>
          </p:cNvSpPr>
          <p:nvPr/>
        </p:nvSpPr>
        <p:spPr bwMode="auto">
          <a:xfrm>
            <a:off x="7968269" y="3861673"/>
            <a:ext cx="1447532" cy="1297940"/>
          </a:xfrm>
          <a:prstGeom prst="rect">
            <a:avLst/>
          </a:prstGeom>
          <a:noFill/>
          <a:ln>
            <a:noFill/>
          </a:ln>
          <a:effectLst>
            <a:outerShdw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8" rIns="68579" bIns="34288">
            <a:spAutoFit/>
          </a:bodyPr>
          <a:lstStyle/>
          <a:p>
            <a:pPr algn="ctr" defTabSz="685800"/>
            <a:r>
              <a:rPr lang="zh-CN" altLang="en-US" sz="8000" b="1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方正兰亭细黑_GBK"/>
                <a:sym typeface="微软雅黑" panose="020B0503020204020204" charset="-122"/>
              </a:rPr>
              <a:t>南</a:t>
            </a:r>
            <a:endParaRPr lang="zh-CN" altLang="en-US" sz="8000" b="1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方正兰亭细黑_GBK"/>
              <a:sym typeface="微软雅黑" panose="020B0503020204020204" charset="-122"/>
            </a:endParaRPr>
          </a:p>
        </p:txBody>
      </p:sp>
      <p:grpSp>
        <p:nvGrpSpPr>
          <p:cNvPr id="292896" name="Group 32"/>
          <p:cNvGrpSpPr/>
          <p:nvPr/>
        </p:nvGrpSpPr>
        <p:grpSpPr bwMode="auto">
          <a:xfrm>
            <a:off x="3738364" y="5588553"/>
            <a:ext cx="5029857" cy="571394"/>
            <a:chOff x="1162" y="3283"/>
            <a:chExt cx="3483" cy="396"/>
          </a:xfrm>
        </p:grpSpPr>
        <p:sp>
          <p:nvSpPr>
            <p:cNvPr id="5" name="圆角矩形 4"/>
            <p:cNvSpPr/>
            <p:nvPr/>
          </p:nvSpPr>
          <p:spPr>
            <a:xfrm>
              <a:off x="1162" y="3283"/>
              <a:ext cx="3483" cy="3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i="0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1170" y="3283"/>
              <a:ext cx="3475" cy="213"/>
            </a:xfrm>
            <a:custGeom>
              <a:avLst/>
              <a:gdLst>
                <a:gd name="connsiteX0" fmla="*/ 368300 w 6483350"/>
                <a:gd name="connsiteY0" fmla="*/ 0 h 396875"/>
                <a:gd name="connsiteX1" fmla="*/ 6115050 w 6483350"/>
                <a:gd name="connsiteY1" fmla="*/ 0 h 396875"/>
                <a:gd name="connsiteX2" fmla="*/ 6483350 w 6483350"/>
                <a:gd name="connsiteY2" fmla="*/ 368300 h 396875"/>
                <a:gd name="connsiteX3" fmla="*/ 6477581 w 6483350"/>
                <a:gd name="connsiteY3" fmla="*/ 396875 h 396875"/>
                <a:gd name="connsiteX4" fmla="*/ 5769 w 6483350"/>
                <a:gd name="connsiteY4" fmla="*/ 396875 h 396875"/>
                <a:gd name="connsiteX5" fmla="*/ 0 w 6483350"/>
                <a:gd name="connsiteY5" fmla="*/ 368300 h 396875"/>
                <a:gd name="connsiteX6" fmla="*/ 368300 w 6483350"/>
                <a:gd name="connsiteY6" fmla="*/ 0 h 39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83350" h="396875">
                  <a:moveTo>
                    <a:pt x="368300" y="0"/>
                  </a:moveTo>
                  <a:lnTo>
                    <a:pt x="6115050" y="0"/>
                  </a:lnTo>
                  <a:cubicBezTo>
                    <a:pt x="6318456" y="0"/>
                    <a:pt x="6483350" y="164894"/>
                    <a:pt x="6483350" y="368300"/>
                  </a:cubicBezTo>
                  <a:lnTo>
                    <a:pt x="6477581" y="396875"/>
                  </a:lnTo>
                  <a:lnTo>
                    <a:pt x="5769" y="396875"/>
                  </a:lnTo>
                  <a:lnTo>
                    <a:pt x="0" y="368300"/>
                  </a:lnTo>
                  <a:cubicBezTo>
                    <a:pt x="0" y="164894"/>
                    <a:pt x="164894" y="0"/>
                    <a:pt x="368300" y="0"/>
                  </a:cubicBezTo>
                  <a:close/>
                </a:path>
              </a:pathLst>
            </a:cu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i="0"/>
            </a:p>
          </p:txBody>
        </p:sp>
      </p:grpSp>
      <p:sp>
        <p:nvSpPr>
          <p:cNvPr id="292899" name="圆角矩形 606"/>
          <p:cNvSpPr>
            <a:spLocks noChangeArrowheads="1"/>
          </p:cNvSpPr>
          <p:nvPr/>
        </p:nvSpPr>
        <p:spPr bwMode="auto">
          <a:xfrm>
            <a:off x="3422511" y="5637756"/>
            <a:ext cx="5698070" cy="4698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600" i="0">
                <a:latin typeface="汉仪糖糖体简" panose="00020600040101010101" charset="-122"/>
                <a:ea typeface="汉仪糖糖体简" panose="00020600040101010101" charset="-122"/>
                <a:cs typeface="汉仪糖糖体简" panose="00020600040101010101" charset="-122"/>
              </a:rPr>
              <a:t>2018</a:t>
            </a:r>
            <a:r>
              <a:rPr lang="zh-CN" altLang="en-US" sz="2600" i="0">
                <a:latin typeface="汉仪糖糖体简" panose="00020600040101010101" charset="-122"/>
                <a:ea typeface="汉仪糖糖体简" panose="00020600040101010101" charset="-122"/>
                <a:cs typeface="汉仪糖糖体简" panose="00020600040101010101" charset="-122"/>
              </a:rPr>
              <a:t>届毕业生就业方案核对</a:t>
            </a:r>
            <a:endParaRPr lang="zh-CN" altLang="en-US" sz="2600" i="0">
              <a:latin typeface="汉仪糖糖体简" panose="00020600040101010101" charset="-122"/>
              <a:ea typeface="汉仪糖糖体简" panose="00020600040101010101" charset="-122"/>
              <a:cs typeface="汉仪糖糖体简" panose="00020600040101010101" charset="-122"/>
            </a:endParaRPr>
          </a:p>
        </p:txBody>
      </p:sp>
      <p:cxnSp>
        <p:nvCxnSpPr>
          <p:cNvPr id="292900" name="直接连接符 149"/>
          <p:cNvCxnSpPr>
            <a:cxnSpLocks noChangeShapeType="1"/>
          </p:cNvCxnSpPr>
          <p:nvPr/>
        </p:nvCxnSpPr>
        <p:spPr bwMode="auto">
          <a:xfrm>
            <a:off x="3495522" y="6413900"/>
            <a:ext cx="1576095" cy="158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2901" name="直接连接符 150"/>
          <p:cNvCxnSpPr>
            <a:cxnSpLocks noChangeShapeType="1"/>
          </p:cNvCxnSpPr>
          <p:nvPr/>
        </p:nvCxnSpPr>
        <p:spPr bwMode="auto">
          <a:xfrm>
            <a:off x="7341322" y="6363110"/>
            <a:ext cx="1612601" cy="158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2902" name="文本框 151"/>
          <p:cNvSpPr txBox="1">
            <a:spLocks noChangeArrowheads="1"/>
          </p:cNvSpPr>
          <p:nvPr/>
        </p:nvSpPr>
        <p:spPr bwMode="auto">
          <a:xfrm>
            <a:off x="5252559" y="6213912"/>
            <a:ext cx="2268118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00" i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毕业生就业指导服务中心</a:t>
            </a:r>
            <a:endParaRPr lang="zh-CN" altLang="en-US" sz="1300" i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92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28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2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92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2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2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2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2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2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2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2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2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2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2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2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2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2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2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2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2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2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2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2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2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2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2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0"/>
                                        <p:tgtEl>
                                          <p:spTgt spid="29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9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9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2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2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2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2" grpId="0" bldLvl="0" animBg="1"/>
      <p:bldP spid="292893" grpId="0" bldLvl="0" animBg="1"/>
      <p:bldP spid="292894" grpId="0" bldLvl="0" animBg="1"/>
      <p:bldP spid="292895" grpId="0" bldLvl="0" animBg="1"/>
      <p:bldP spid="292899" grpId="0"/>
      <p:bldP spid="2929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Box 43"/>
          <p:cNvSpPr txBox="1">
            <a:spLocks noChangeArrowheads="1"/>
          </p:cNvSpPr>
          <p:nvPr/>
        </p:nvSpPr>
        <p:spPr bwMode="auto">
          <a:xfrm>
            <a:off x="642663" y="586387"/>
            <a:ext cx="2688727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130" indent="-2273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600" i="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</a:rPr>
              <a:t>1.</a:t>
            </a:r>
            <a:r>
              <a:rPr lang="zh-CN" altLang="en-US" sz="3600" i="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</a:rPr>
              <a:t>登录系统</a:t>
            </a:r>
            <a:endParaRPr lang="zh-CN" altLang="en-US" sz="3600" i="0">
              <a:latin typeface="汉仪乐喵体W" panose="00020600040101010101" charset="-122"/>
              <a:ea typeface="汉仪乐喵体W" panose="00020600040101010101" charset="-122"/>
              <a:cs typeface="汉仪乐喵体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0060" y="1350645"/>
            <a:ext cx="56915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(1)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打开就创网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http://job.snnu.edu.cn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，点击右上角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登录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选择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师大学生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，如下图所示：</a:t>
            </a:r>
            <a:endParaRPr lang="zh-CN" altLang="en-US" sz="2400" b="1">
              <a:latin typeface="汉仪晴空体W" panose="00020600040101010101" charset="-122"/>
              <a:ea typeface="汉仪晴空体W" panose="00020600040101010101" charset="-122"/>
              <a:cs typeface="汉仪晴空体W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00495" y="1350645"/>
            <a:ext cx="54698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(2)</a:t>
            </a:r>
            <a:r>
              <a:rPr 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在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学生登录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窗口提交账号密码，选择毕业时间为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“2018”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，如下图所示：</a:t>
            </a:r>
            <a:endParaRPr lang="zh-CN" altLang="en-US" sz="2400" b="1">
              <a:latin typeface="汉仪晴空体W" panose="00020600040101010101" charset="-122"/>
              <a:ea typeface="汉仪晴空体W" panose="00020600040101010101" charset="-122"/>
              <a:cs typeface="汉仪晴空体W" panose="00020600040101010101" charset="-122"/>
            </a:endParaRPr>
          </a:p>
        </p:txBody>
      </p:sp>
      <p:pic>
        <p:nvPicPr>
          <p:cNvPr id="2" name="图片 -21474826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445" y="3103880"/>
            <a:ext cx="5372100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775" y="3103880"/>
            <a:ext cx="5053965" cy="3289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3290" y="982345"/>
            <a:ext cx="10345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        </a:t>
            </a:r>
            <a:r>
              <a:rPr 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成功登录后点击右上方的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就业系统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，如下图所示：</a:t>
            </a:r>
            <a:endParaRPr lang="zh-CN" altLang="en-US" sz="2400" b="1">
              <a:latin typeface="汉仪晴空体W" panose="00020600040101010101" charset="-122"/>
              <a:ea typeface="汉仪晴空体W" panose="00020600040101010101" charset="-122"/>
              <a:cs typeface="汉仪晴空体W" panose="00020600040101010101" charset="-122"/>
            </a:endParaRPr>
          </a:p>
        </p:txBody>
      </p:sp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0845" y="1840230"/>
            <a:ext cx="8220710" cy="4347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Box 43"/>
          <p:cNvSpPr txBox="1">
            <a:spLocks noChangeArrowheads="1"/>
          </p:cNvSpPr>
          <p:nvPr/>
        </p:nvSpPr>
        <p:spPr bwMode="auto">
          <a:xfrm>
            <a:off x="642620" y="586105"/>
            <a:ext cx="497649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prstMaterial="matte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130" indent="-2273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600" i="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</a:rPr>
              <a:t>2.</a:t>
            </a:r>
            <a:r>
              <a:rPr lang="zh-CN" altLang="en-US" sz="3600" i="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</a:rPr>
              <a:t>核对并修改就业方案</a:t>
            </a:r>
            <a:endParaRPr lang="zh-CN" altLang="en-US" sz="3600" i="0">
              <a:latin typeface="汉仪乐喵体W" panose="00020600040101010101" charset="-122"/>
              <a:ea typeface="汉仪乐喵体W" panose="00020600040101010101" charset="-122"/>
              <a:cs typeface="汉仪乐喵体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2990" y="1513205"/>
            <a:ext cx="7188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点击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就业方案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对应的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核对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，如下图所示：</a:t>
            </a:r>
            <a:endParaRPr lang="zh-CN" altLang="en-US" sz="2400" b="1">
              <a:latin typeface="汉仪晴空体W" panose="00020600040101010101" charset="-122"/>
              <a:ea typeface="汉仪晴空体W" panose="00020600040101010101" charset="-122"/>
              <a:cs typeface="汉仪晴空体W" panose="00020600040101010101" charset="-122"/>
            </a:endParaRPr>
          </a:p>
        </p:txBody>
      </p:sp>
      <p:pic>
        <p:nvPicPr>
          <p:cNvPr id="2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2990" y="2178050"/>
            <a:ext cx="7023735" cy="40341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Box 43"/>
          <p:cNvSpPr txBox="1">
            <a:spLocks noChangeArrowheads="1"/>
          </p:cNvSpPr>
          <p:nvPr/>
        </p:nvSpPr>
        <p:spPr bwMode="auto">
          <a:xfrm>
            <a:off x="642620" y="586105"/>
            <a:ext cx="497649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prstMaterial="matte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130" indent="-2273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600" i="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</a:rPr>
              <a:t>2.</a:t>
            </a:r>
            <a:r>
              <a:rPr lang="zh-CN" altLang="en-US" sz="360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  <a:sym typeface="+mn-ea"/>
              </a:rPr>
              <a:t>核对并修改就业方案</a:t>
            </a:r>
            <a:endParaRPr lang="zh-CN" altLang="en-US" sz="3600" i="0">
              <a:latin typeface="汉仪乐喵体W" panose="00020600040101010101" charset="-122"/>
              <a:ea typeface="汉仪乐喵体W" panose="00020600040101010101" charset="-122"/>
              <a:cs typeface="汉仪乐喵体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310" y="1139825"/>
            <a:ext cx="108343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（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1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）认真核对基本信息，如有错误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请于6月14日下午18时之前提交纸质版的《2018届毕业生就业方案修订申请表》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，由学院统一交到就业中心处理。</a:t>
            </a:r>
            <a:endParaRPr lang="zh-CN" altLang="en-US" sz="2400" b="1">
              <a:latin typeface="汉仪晴空体W" panose="00020600040101010101" charset="-122"/>
              <a:ea typeface="汉仪晴空体W" panose="00020600040101010101" charset="-122"/>
              <a:cs typeface="汉仪晴空体W" panose="00020600040101010101" charset="-122"/>
            </a:endParaRPr>
          </a:p>
        </p:txBody>
      </p:sp>
      <p:pic>
        <p:nvPicPr>
          <p:cNvPr id="2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0" y="2338705"/>
            <a:ext cx="5053965" cy="4373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2338705"/>
            <a:ext cx="5266690" cy="4373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45"/>
          <p:cNvPicPr>
            <a:picLocks noChangeAspect="1"/>
          </p:cNvPicPr>
          <p:nvPr/>
        </p:nvPicPr>
        <p:blipFill>
          <a:blip r:embed="rId2"/>
          <a:srcRect t="46116"/>
          <a:stretch>
            <a:fillRect/>
          </a:stretch>
        </p:blipFill>
        <p:spPr>
          <a:xfrm>
            <a:off x="6035040" y="4355465"/>
            <a:ext cx="5266690" cy="2356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6165215" y="4459605"/>
            <a:ext cx="4977130" cy="2284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354945" y="2367915"/>
            <a:ext cx="1598295" cy="20300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/>
              <a:t>请认真核对身份证号，按照要求补充入学前户口所在地派出所（具体到区县一级）等内容</a:t>
            </a:r>
            <a:endParaRPr lang="zh-CN" altLang="en-US"/>
          </a:p>
        </p:txBody>
      </p:sp>
      <p:sp>
        <p:nvSpPr>
          <p:cNvPr id="10" name="image23.png"/>
          <p:cNvSpPr/>
          <p:nvPr/>
        </p:nvSpPr>
        <p:spPr>
          <a:xfrm>
            <a:off x="8875727" y="2737237"/>
            <a:ext cx="3275937" cy="1383527"/>
          </a:xfrm>
        </p:spPr>
      </p:sp>
      <p:sp>
        <p:nvSpPr>
          <p:cNvPr id="11" name="圆角右箭头 10"/>
          <p:cNvSpPr/>
          <p:nvPr/>
        </p:nvSpPr>
        <p:spPr>
          <a:xfrm>
            <a:off x="9690735" y="3596640"/>
            <a:ext cx="664210" cy="862965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Box 43"/>
          <p:cNvSpPr txBox="1">
            <a:spLocks noChangeArrowheads="1"/>
          </p:cNvSpPr>
          <p:nvPr/>
        </p:nvSpPr>
        <p:spPr bwMode="auto">
          <a:xfrm>
            <a:off x="642620" y="586105"/>
            <a:ext cx="497649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prstMaterial="matte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130" indent="-2273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600" i="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</a:rPr>
              <a:t>2.</a:t>
            </a:r>
            <a:r>
              <a:rPr lang="zh-CN" altLang="en-US" sz="360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  <a:sym typeface="+mn-ea"/>
              </a:rPr>
              <a:t>核对并修改就业方案</a:t>
            </a:r>
            <a:endParaRPr lang="zh-CN" altLang="en-US" sz="3600" i="0">
              <a:latin typeface="汉仪乐喵体W" panose="00020600040101010101" charset="-122"/>
              <a:ea typeface="汉仪乐喵体W" panose="00020600040101010101" charset="-122"/>
              <a:cs typeface="汉仪乐喵体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8760" y="1327150"/>
            <a:ext cx="104819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（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2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）</a:t>
            </a:r>
            <a:r>
              <a:rPr 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补充完整个人所有的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“</a:t>
            </a:r>
            <a:r>
              <a:rPr 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联系方式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，包括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Email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、手机、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QQ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、家庭住址等信息，完成后点击下一步，如下图所示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：</a:t>
            </a:r>
            <a:endParaRPr lang="zh-CN" altLang="en-US" sz="2400" b="1">
              <a:latin typeface="汉仪晴空体W" panose="00020600040101010101" charset="-122"/>
              <a:ea typeface="汉仪晴空体W" panose="00020600040101010101" charset="-122"/>
              <a:cs typeface="汉仪晴空体W" panose="00020600040101010101" charset="-122"/>
            </a:endParaRPr>
          </a:p>
        </p:txBody>
      </p:sp>
      <p:pic>
        <p:nvPicPr>
          <p:cNvPr id="2" name="图片 -21474825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2270" y="2619375"/>
            <a:ext cx="6994525" cy="39058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Box 43"/>
          <p:cNvSpPr txBox="1">
            <a:spLocks noChangeArrowheads="1"/>
          </p:cNvSpPr>
          <p:nvPr/>
        </p:nvSpPr>
        <p:spPr bwMode="auto">
          <a:xfrm>
            <a:off x="642620" y="586105"/>
            <a:ext cx="497649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prstMaterial="matte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130" indent="-2273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600" i="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</a:rPr>
              <a:t>2.</a:t>
            </a:r>
            <a:r>
              <a:rPr lang="zh-CN" altLang="en-US" sz="360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  <a:sym typeface="+mn-ea"/>
              </a:rPr>
              <a:t>核对并修改就业方案</a:t>
            </a:r>
            <a:endParaRPr lang="zh-CN" altLang="en-US" sz="3600" i="0">
              <a:latin typeface="汉仪乐喵体W" panose="00020600040101010101" charset="-122"/>
              <a:ea typeface="汉仪乐喵体W" panose="00020600040101010101" charset="-122"/>
              <a:cs typeface="汉仪乐喵体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2425" y="1139825"/>
            <a:ext cx="113474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（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3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）认真核对并修改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就业信息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，用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红色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标出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的信息需重点核对且可直接点击修改；核对、修改完成后直接点击最下方的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完成核对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即可，如下图所示：</a:t>
            </a:r>
            <a:endParaRPr lang="zh-CN" altLang="en-US" sz="2400" b="1">
              <a:latin typeface="汉仪晴空体W" panose="00020600040101010101" charset="-122"/>
              <a:ea typeface="汉仪晴空体W" panose="00020600040101010101" charset="-122"/>
              <a:cs typeface="汉仪晴空体W" panose="00020600040101010101" charset="-122"/>
            </a:endParaRPr>
          </a:p>
        </p:txBody>
      </p:sp>
      <p:pic>
        <p:nvPicPr>
          <p:cNvPr id="2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713" y="2338705"/>
            <a:ext cx="5273675" cy="4215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2338705"/>
            <a:ext cx="5273040" cy="4215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椭圆 5"/>
          <p:cNvSpPr/>
          <p:nvPr/>
        </p:nvSpPr>
        <p:spPr>
          <a:xfrm>
            <a:off x="734060" y="3847465"/>
            <a:ext cx="908685" cy="221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34060" y="5617845"/>
            <a:ext cx="908685" cy="221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061835" y="3005455"/>
            <a:ext cx="908685" cy="221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044055" y="3751580"/>
            <a:ext cx="926465" cy="318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34060" y="3529965"/>
            <a:ext cx="908685" cy="221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7044055" y="4917440"/>
            <a:ext cx="908685" cy="221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044055" y="5208905"/>
            <a:ext cx="908685" cy="221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052945" y="6035675"/>
            <a:ext cx="908685" cy="221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Box 43"/>
          <p:cNvSpPr txBox="1">
            <a:spLocks noChangeArrowheads="1"/>
          </p:cNvSpPr>
          <p:nvPr/>
        </p:nvSpPr>
        <p:spPr bwMode="auto">
          <a:xfrm>
            <a:off x="642620" y="586105"/>
            <a:ext cx="497649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prstMaterial="matte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130" indent="-2273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600" i="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</a:rPr>
              <a:t>2.</a:t>
            </a:r>
            <a:r>
              <a:rPr lang="zh-CN" altLang="en-US" sz="3600">
                <a:latin typeface="汉仪乐喵体W" panose="00020600040101010101" charset="-122"/>
                <a:ea typeface="汉仪乐喵体W" panose="00020600040101010101" charset="-122"/>
                <a:cs typeface="汉仪乐喵体W" panose="00020600040101010101" charset="-122"/>
                <a:sym typeface="+mn-ea"/>
              </a:rPr>
              <a:t>核对并修改就业方案</a:t>
            </a:r>
            <a:endParaRPr lang="zh-CN" altLang="en-US" sz="3600" i="0">
              <a:latin typeface="汉仪乐喵体W" panose="00020600040101010101" charset="-122"/>
              <a:ea typeface="汉仪乐喵体W" panose="00020600040101010101" charset="-122"/>
              <a:cs typeface="汉仪乐喵体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0510" y="1378585"/>
            <a:ext cx="11650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（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4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）就业方案核对完成后，提示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你已完成核对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，请认真阅读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注意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；返回就业系统界面，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  <a:sym typeface="+mn-ea"/>
              </a:rPr>
              <a:t>就业方案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区域呈现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“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已核对</a:t>
            </a:r>
            <a:r>
              <a:rPr lang="en-US" altLang="zh-CN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”</a:t>
            </a:r>
            <a:r>
              <a:rPr lang="zh-CN" altLang="en-US" sz="2400" b="1">
                <a:latin typeface="汉仪晴空体W" panose="00020600040101010101" charset="-122"/>
                <a:ea typeface="汉仪晴空体W" panose="00020600040101010101" charset="-122"/>
                <a:cs typeface="汉仪晴空体W" panose="00020600040101010101" charset="-122"/>
              </a:rPr>
              <a:t>状态。</a:t>
            </a:r>
            <a:endParaRPr lang="zh-CN" altLang="en-US" sz="2400" b="1">
              <a:latin typeface="汉仪晴空体W" panose="00020600040101010101" charset="-122"/>
              <a:ea typeface="汉仪晴空体W" panose="00020600040101010101" charset="-122"/>
              <a:cs typeface="汉仪晴空体W" panose="00020600040101010101" charset="-122"/>
            </a:endParaRPr>
          </a:p>
        </p:txBody>
      </p:sp>
      <p:pic>
        <p:nvPicPr>
          <p:cNvPr id="2" name="图片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2720975"/>
            <a:ext cx="5266055" cy="3512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440" y="2720340"/>
            <a:ext cx="5267960" cy="3513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流程图: 过程 4"/>
          <p:cNvSpPr/>
          <p:nvPr/>
        </p:nvSpPr>
        <p:spPr>
          <a:xfrm>
            <a:off x="1013460" y="5118100"/>
            <a:ext cx="3986530" cy="676275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594975" y="4745355"/>
            <a:ext cx="501015" cy="267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WPS 演示</Application>
  <PresentationFormat>宽屏</PresentationFormat>
  <Paragraphs>42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方正兰亭细黑_GBK</vt:lpstr>
      <vt:lpstr>汉仪糖糖体简</vt:lpstr>
      <vt:lpstr>Rockwell</vt:lpstr>
      <vt:lpstr>汉仪乐喵体W</vt:lpstr>
      <vt:lpstr>汉仪晴空体W</vt:lpstr>
      <vt:lpstr>Calibri</vt:lpstr>
      <vt:lpstr>Arial Unicode MS</vt:lpstr>
      <vt:lpstr>Calibri Light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NTKO</dc:creator>
  <cp:lastModifiedBy>水木年华</cp:lastModifiedBy>
  <cp:revision>11</cp:revision>
  <dcterms:created xsi:type="dcterms:W3CDTF">2018-04-18T03:01:00Z</dcterms:created>
  <dcterms:modified xsi:type="dcterms:W3CDTF">2018-06-11T13:05:08Z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2052-10.1.0.7359</vt:lpwstr>
  </property>
</Properties>
</file>